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84" r:id="rId4"/>
    <p:sldId id="285" r:id="rId5"/>
    <p:sldId id="258" r:id="rId6"/>
    <p:sldId id="259" r:id="rId7"/>
    <p:sldId id="283" r:id="rId8"/>
    <p:sldId id="264" r:id="rId9"/>
    <p:sldId id="282" r:id="rId10"/>
    <p:sldId id="278" r:id="rId11"/>
    <p:sldId id="281" r:id="rId12"/>
    <p:sldId id="279" r:id="rId13"/>
    <p:sldId id="288" r:id="rId14"/>
    <p:sldId id="275" r:id="rId15"/>
    <p:sldId id="271" r:id="rId16"/>
    <p:sldId id="274" r:id="rId17"/>
    <p:sldId id="287" r:id="rId18"/>
    <p:sldId id="272" r:id="rId19"/>
    <p:sldId id="273" r:id="rId20"/>
    <p:sldId id="276" r:id="rId21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778" autoAdjust="0"/>
    <p:restoredTop sz="94660"/>
  </p:normalViewPr>
  <p:slideViewPr>
    <p:cSldViewPr>
      <p:cViewPr varScale="1">
        <p:scale>
          <a:sx n="82" d="100"/>
          <a:sy n="82" d="100"/>
        </p:scale>
        <p:origin x="1469" y="58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microsoft.com/office/2015/10/relationships/revisionInfo" Target="revisionInfo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/>
              <a:t>Klepnutím lze upravit styl předlohy nadpisů.</a:t>
            </a: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/>
              <a:t>Klepnutím lze upravit styl předlohy podnadpisů.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2481B-5154-415F-B752-558547769AA3}" type="datetimeFigureOut">
              <a:rPr lang="cs-CZ" smtClean="0"/>
              <a:pPr/>
              <a:t>22. 10. 2017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64769-77EF-4CD0-90DE-F7D7F2D423C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2481B-5154-415F-B752-558547769AA3}" type="datetimeFigureOut">
              <a:rPr lang="cs-CZ" smtClean="0"/>
              <a:pPr/>
              <a:t>22. 10. 2017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64769-77EF-4CD0-90DE-F7D7F2D423C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2481B-5154-415F-B752-558547769AA3}" type="datetimeFigureOut">
              <a:rPr lang="cs-CZ" smtClean="0"/>
              <a:pPr/>
              <a:t>22. 10. 2017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64769-77EF-4CD0-90DE-F7D7F2D423C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2481B-5154-415F-B752-558547769AA3}" type="datetimeFigureOut">
              <a:rPr lang="cs-CZ" smtClean="0"/>
              <a:pPr/>
              <a:t>22. 10. 2017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64769-77EF-4CD0-90DE-F7D7F2D423C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2481B-5154-415F-B752-558547769AA3}" type="datetimeFigureOut">
              <a:rPr lang="cs-CZ" smtClean="0"/>
              <a:pPr/>
              <a:t>22. 10. 2017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64769-77EF-4CD0-90DE-F7D7F2D423C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2481B-5154-415F-B752-558547769AA3}" type="datetimeFigureOut">
              <a:rPr lang="cs-CZ" smtClean="0"/>
              <a:pPr/>
              <a:t>22. 10. 2017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64769-77EF-4CD0-90DE-F7D7F2D423C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2481B-5154-415F-B752-558547769AA3}" type="datetimeFigureOut">
              <a:rPr lang="cs-CZ" smtClean="0"/>
              <a:pPr/>
              <a:t>22. 10. 2017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64769-77EF-4CD0-90DE-F7D7F2D423C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2481B-5154-415F-B752-558547769AA3}" type="datetimeFigureOut">
              <a:rPr lang="cs-CZ" smtClean="0"/>
              <a:pPr/>
              <a:t>22. 10. 2017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64769-77EF-4CD0-90DE-F7D7F2D423C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2481B-5154-415F-B752-558547769AA3}" type="datetimeFigureOut">
              <a:rPr lang="cs-CZ" smtClean="0"/>
              <a:pPr/>
              <a:t>22. 10. 2017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64769-77EF-4CD0-90DE-F7D7F2D423C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2481B-5154-415F-B752-558547769AA3}" type="datetimeFigureOut">
              <a:rPr lang="cs-CZ" smtClean="0"/>
              <a:pPr/>
              <a:t>22. 10. 2017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64769-77EF-4CD0-90DE-F7D7F2D423C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2481B-5154-415F-B752-558547769AA3}" type="datetimeFigureOut">
              <a:rPr lang="cs-CZ" smtClean="0"/>
              <a:pPr/>
              <a:t>22. 10. 2017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64769-77EF-4CD0-90DE-F7D7F2D423C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A2481B-5154-415F-B752-558547769AA3}" type="datetimeFigureOut">
              <a:rPr lang="cs-CZ" smtClean="0"/>
              <a:pPr/>
              <a:t>22. 10. 2017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264769-77EF-4CD0-90DE-F7D7F2D423C4}" type="slidenum">
              <a:rPr lang="cs-CZ" smtClean="0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4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7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1.png"/><Relationship Id="rId4" Type="http://schemas.openxmlformats.org/officeDocument/2006/relationships/image" Target="../media/image50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image" Target="../media/image22.png"/><Relationship Id="rId7" Type="http://schemas.openxmlformats.org/officeDocument/2006/relationships/image" Target="../media/image26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Relationship Id="rId9" Type="http://schemas.openxmlformats.org/officeDocument/2006/relationships/image" Target="../media/image2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/>
              <a:t>Physiolibrary</a:t>
            </a:r>
            <a:r>
              <a:rPr lang="en-US" dirty="0"/>
              <a:t> 2.3</a:t>
            </a: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www.physiolibrary.org</a:t>
            </a:r>
            <a:endParaRPr lang="cs-CZ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Chemical Reaction</a:t>
            </a:r>
            <a:endParaRPr lang="cs-CZ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404664"/>
            <a:ext cx="1352550" cy="733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Obrázek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30405" y="1268115"/>
            <a:ext cx="6797980" cy="5401245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Chemical Reaction</a:t>
            </a:r>
            <a:endParaRPr lang="cs-CZ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404664"/>
            <a:ext cx="1352550" cy="733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Obrázek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87624" y="1281619"/>
            <a:ext cx="6818337" cy="5417420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Chemical Reaction</a:t>
            </a:r>
            <a:endParaRPr lang="cs-CZ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404664"/>
            <a:ext cx="1352550" cy="733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Obrázek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22644" y="1268115"/>
            <a:ext cx="6805740" cy="5407411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3"/>
          <p:cNvPicPr>
            <a:picLocks noChangeAspect="1"/>
          </p:cNvPicPr>
          <p:nvPr/>
        </p:nvPicPr>
        <p:blipFill rotWithShape="1">
          <a:blip r:embed="rId2"/>
          <a:srcRect r="12376"/>
          <a:stretch/>
        </p:blipFill>
        <p:spPr>
          <a:xfrm>
            <a:off x="1151756" y="1459966"/>
            <a:ext cx="5508476" cy="647700"/>
          </a:xfrm>
          <a:prstGeom prst="rect">
            <a:avLst/>
          </a:prstGeom>
        </p:spPr>
      </p:pic>
      <p:pic>
        <p:nvPicPr>
          <p:cNvPr id="8" name="Obrázek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19872" y="2381058"/>
            <a:ext cx="4733925" cy="2571750"/>
          </a:xfrm>
          <a:prstGeom prst="rect">
            <a:avLst/>
          </a:prstGeom>
        </p:spPr>
      </p:pic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ARRAY</a:t>
            </a:r>
            <a:r>
              <a:rPr lang="en-US" dirty="0"/>
              <a:t> INPUTS</a:t>
            </a:r>
            <a:endParaRPr lang="cs-CZ" dirty="0"/>
          </a:p>
        </p:txBody>
      </p:sp>
      <p:sp>
        <p:nvSpPr>
          <p:cNvPr id="11" name="Šrafovaná šipka doprava 10"/>
          <p:cNvSpPr/>
          <p:nvPr/>
        </p:nvSpPr>
        <p:spPr>
          <a:xfrm rot="1939625">
            <a:off x="4510863" y="2287947"/>
            <a:ext cx="1518663" cy="432048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pic>
        <p:nvPicPr>
          <p:cNvPr id="7" name="Obrázek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7504" y="4077072"/>
            <a:ext cx="5962650" cy="2686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424884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STEADY STATES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67544" y="1340768"/>
            <a:ext cx="8229600" cy="4525963"/>
          </a:xfrm>
        </p:spPr>
        <p:txBody>
          <a:bodyPr/>
          <a:lstStyle/>
          <a:p>
            <a:r>
              <a:rPr lang="en-US" dirty="0"/>
              <a:t>Zero derivations (</a:t>
            </a:r>
            <a:r>
              <a:rPr lang="en-US" i="1" dirty="0"/>
              <a:t>dependent equation set</a:t>
            </a:r>
            <a:r>
              <a:rPr lang="en-US" dirty="0"/>
              <a:t>)</a:t>
            </a: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3645371"/>
            <a:ext cx="5476875" cy="2447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2277219"/>
            <a:ext cx="3067050" cy="113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9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83968" y="2133203"/>
            <a:ext cx="3086100" cy="1114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Šrafovaná šipka doprava 7"/>
          <p:cNvSpPr/>
          <p:nvPr/>
        </p:nvSpPr>
        <p:spPr>
          <a:xfrm rot="6360321">
            <a:off x="320942" y="4005626"/>
            <a:ext cx="1483273" cy="236173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9" name="Šrafovaná šipka doprava 8"/>
          <p:cNvSpPr/>
          <p:nvPr/>
        </p:nvSpPr>
        <p:spPr>
          <a:xfrm rot="6854150">
            <a:off x="3313247" y="4116860"/>
            <a:ext cx="1669717" cy="213844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0" name="Šrafovaná šipka doprava 9"/>
          <p:cNvSpPr/>
          <p:nvPr/>
        </p:nvSpPr>
        <p:spPr>
          <a:xfrm rot="7896606">
            <a:off x="3916448" y="3475943"/>
            <a:ext cx="544053" cy="224442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pic>
        <p:nvPicPr>
          <p:cNvPr id="11271" name="Picture 7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156176" y="4221088"/>
            <a:ext cx="2724150" cy="847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Šrafovaná šipka doprava 12"/>
          <p:cNvSpPr/>
          <p:nvPr/>
        </p:nvSpPr>
        <p:spPr>
          <a:xfrm rot="12798529">
            <a:off x="5514223" y="4154020"/>
            <a:ext cx="604164" cy="206143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4" name="Šrafovaná šipka doprava 13"/>
          <p:cNvSpPr/>
          <p:nvPr/>
        </p:nvSpPr>
        <p:spPr>
          <a:xfrm rot="8287270">
            <a:off x="5499746" y="5044488"/>
            <a:ext cx="604164" cy="206143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35896" y="1628800"/>
            <a:ext cx="4486834" cy="50448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Nadpis 1"/>
          <p:cNvSpPr>
            <a:spLocks noGrp="1"/>
          </p:cNvSpPr>
          <p:nvPr>
            <p:ph type="title"/>
          </p:nvPr>
        </p:nvSpPr>
        <p:spPr>
          <a:xfrm>
            <a:off x="2339752" y="274638"/>
            <a:ext cx="6347048" cy="1143000"/>
          </a:xfrm>
        </p:spPr>
        <p:txBody>
          <a:bodyPr/>
          <a:lstStyle/>
          <a:p>
            <a:r>
              <a:rPr lang="en-US" dirty="0"/>
              <a:t>Hydraulic</a:t>
            </a:r>
            <a:endParaRPr lang="cs-CZ" dirty="0"/>
          </a:p>
        </p:txBody>
      </p:sp>
      <p:pic>
        <p:nvPicPr>
          <p:cNvPr id="2" name="Obrázek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3528" y="188640"/>
            <a:ext cx="2448272" cy="6579006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ázek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9864" y="228575"/>
            <a:ext cx="2211896" cy="6311116"/>
          </a:xfrm>
          <a:prstGeom prst="rect">
            <a:avLst/>
          </a:prstGeom>
        </p:spPr>
      </p:pic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267744" y="274638"/>
            <a:ext cx="6419056" cy="1143000"/>
          </a:xfrm>
        </p:spPr>
        <p:txBody>
          <a:bodyPr/>
          <a:lstStyle/>
          <a:p>
            <a:r>
              <a:rPr lang="en-US" dirty="0"/>
              <a:t>Osmotic</a:t>
            </a:r>
            <a:endParaRPr lang="cs-CZ" dirty="0"/>
          </a:p>
        </p:txBody>
      </p:sp>
      <p:pic>
        <p:nvPicPr>
          <p:cNvPr id="10244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91880" y="2872833"/>
            <a:ext cx="4629150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Šrafovaná šipka doprava 6"/>
          <p:cNvSpPr/>
          <p:nvPr/>
        </p:nvSpPr>
        <p:spPr>
          <a:xfrm rot="411315">
            <a:off x="1976364" y="2605282"/>
            <a:ext cx="5063939" cy="247209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8" name="Šrafovaná šipka doprava 7"/>
          <p:cNvSpPr/>
          <p:nvPr/>
        </p:nvSpPr>
        <p:spPr>
          <a:xfrm rot="401358">
            <a:off x="2041907" y="2837913"/>
            <a:ext cx="3435340" cy="201207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pic>
        <p:nvPicPr>
          <p:cNvPr id="10246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690689" y="4941168"/>
            <a:ext cx="5057775" cy="1238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Šrafovaná šipka doprava 10"/>
          <p:cNvSpPr/>
          <p:nvPr/>
        </p:nvSpPr>
        <p:spPr>
          <a:xfrm>
            <a:off x="1979712" y="5229200"/>
            <a:ext cx="1605656" cy="360040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ázek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77354" y="1187935"/>
            <a:ext cx="4313625" cy="4221285"/>
          </a:xfrm>
          <a:prstGeom prst="rect">
            <a:avLst/>
          </a:prstGeom>
        </p:spPr>
      </p:pic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267744" y="274638"/>
            <a:ext cx="6419056" cy="1143000"/>
          </a:xfrm>
        </p:spPr>
        <p:txBody>
          <a:bodyPr/>
          <a:lstStyle/>
          <a:p>
            <a:r>
              <a:rPr lang="en-US" dirty="0"/>
              <a:t>Population</a:t>
            </a:r>
            <a:endParaRPr lang="cs-CZ" dirty="0"/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3082" y="766851"/>
            <a:ext cx="1781175" cy="3743325"/>
          </a:xfrm>
          <a:prstGeom prst="rect">
            <a:avLst/>
          </a:prstGeom>
        </p:spPr>
      </p:pic>
      <p:sp>
        <p:nvSpPr>
          <p:cNvPr id="11" name="Šrafovaná šipka doprava 10"/>
          <p:cNvSpPr/>
          <p:nvPr/>
        </p:nvSpPr>
        <p:spPr>
          <a:xfrm rot="2796185">
            <a:off x="1239871" y="4454600"/>
            <a:ext cx="3261602" cy="184923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pic>
        <p:nvPicPr>
          <p:cNvPr id="6" name="Obrázek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19" y="5795546"/>
            <a:ext cx="9141293" cy="8940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959337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692696"/>
            <a:ext cx="2590800" cy="494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23928" y="1772816"/>
            <a:ext cx="3705225" cy="3543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1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3568" y="6165304"/>
            <a:ext cx="80391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Nadpis 1"/>
          <p:cNvSpPr>
            <a:spLocks noGrp="1"/>
          </p:cNvSpPr>
          <p:nvPr>
            <p:ph type="title"/>
          </p:nvPr>
        </p:nvSpPr>
        <p:spPr>
          <a:xfrm>
            <a:off x="2339752" y="274638"/>
            <a:ext cx="6347048" cy="1143000"/>
          </a:xfrm>
        </p:spPr>
        <p:txBody>
          <a:bodyPr/>
          <a:lstStyle/>
          <a:p>
            <a:r>
              <a:rPr lang="en-US" dirty="0"/>
              <a:t>Thermal</a:t>
            </a:r>
            <a:endParaRPr lang="cs-CZ" dirty="0"/>
          </a:p>
        </p:txBody>
      </p:sp>
      <p:pic>
        <p:nvPicPr>
          <p:cNvPr id="2" name="Obrázek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79512" y="274638"/>
            <a:ext cx="2590800" cy="5642975"/>
          </a:xfrm>
          <a:prstGeom prst="rect">
            <a:avLst/>
          </a:prstGeom>
        </p:spPr>
      </p:pic>
      <p:sp>
        <p:nvSpPr>
          <p:cNvPr id="9" name="Šrafovaná šipka doprava 8"/>
          <p:cNvSpPr/>
          <p:nvPr/>
        </p:nvSpPr>
        <p:spPr>
          <a:xfrm rot="2482842">
            <a:off x="1451847" y="5097598"/>
            <a:ext cx="2107049" cy="288032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188640"/>
            <a:ext cx="7724775" cy="654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19672" y="1419207"/>
            <a:ext cx="3168352" cy="5040940"/>
          </a:xfrm>
          <a:prstGeom prst="rect">
            <a:avLst/>
          </a:prstGeom>
        </p:spPr>
      </p:pic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Physiolibrary Structure</a:t>
            </a:r>
            <a:endParaRPr lang="cs-CZ" dirty="0"/>
          </a:p>
        </p:txBody>
      </p:sp>
      <p:sp>
        <p:nvSpPr>
          <p:cNvPr id="9" name="Šrafovaná šipka doprava 8"/>
          <p:cNvSpPr/>
          <p:nvPr/>
        </p:nvSpPr>
        <p:spPr>
          <a:xfrm>
            <a:off x="3563888" y="3789040"/>
            <a:ext cx="1080120" cy="1224136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86176" y="3789040"/>
            <a:ext cx="15240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Šrafovaná šipka doprava 10"/>
          <p:cNvSpPr/>
          <p:nvPr/>
        </p:nvSpPr>
        <p:spPr>
          <a:xfrm>
            <a:off x="2915816" y="6089482"/>
            <a:ext cx="576064" cy="360040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659125" y="5926602"/>
            <a:ext cx="1609725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67544" y="1628800"/>
            <a:ext cx="8229600" cy="1143000"/>
          </a:xfrm>
        </p:spPr>
        <p:txBody>
          <a:bodyPr/>
          <a:lstStyle/>
          <a:p>
            <a:r>
              <a:rPr lang="en-US" dirty="0"/>
              <a:t>Thank you for your attention!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004048" y="6021288"/>
            <a:ext cx="3898776" cy="604664"/>
          </a:xfrm>
        </p:spPr>
        <p:txBody>
          <a:bodyPr/>
          <a:lstStyle/>
          <a:p>
            <a:pPr>
              <a:buNone/>
            </a:pPr>
            <a:r>
              <a:rPr lang="en-US" dirty="0"/>
              <a:t>www.physiolibrary.org</a:t>
            </a:r>
            <a:endParaRPr lang="cs-CZ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en-US" dirty="0"/>
              <a:t>Icons</a:t>
            </a:r>
            <a:endParaRPr lang="cs-CZ" dirty="0"/>
          </a:p>
        </p:txBody>
      </p:sp>
      <p:pic>
        <p:nvPicPr>
          <p:cNvPr id="3" name="Obrázek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520" y="1019763"/>
            <a:ext cx="8784976" cy="5649597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5050904" cy="1143000"/>
          </a:xfrm>
        </p:spPr>
        <p:txBody>
          <a:bodyPr/>
          <a:lstStyle/>
          <a:p>
            <a:r>
              <a:rPr lang="en-US" dirty="0" err="1"/>
              <a:t>Blocks.Factors</a:t>
            </a:r>
            <a:endParaRPr lang="cs-CZ" dirty="0"/>
          </a:p>
        </p:txBody>
      </p:sp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64088" y="332656"/>
            <a:ext cx="3324225" cy="614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Šrafovaná šipka doprava 6"/>
          <p:cNvSpPr/>
          <p:nvPr/>
        </p:nvSpPr>
        <p:spPr>
          <a:xfrm rot="19359818">
            <a:off x="2957357" y="3439098"/>
            <a:ext cx="1812085" cy="1224136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8849" y="1275630"/>
            <a:ext cx="2248935" cy="5375796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Types</a:t>
            </a:r>
            <a:endParaRPr lang="cs-CZ" dirty="0"/>
          </a:p>
        </p:txBody>
      </p:sp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19872" y="1489323"/>
            <a:ext cx="5429250" cy="2371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5" name="Picture 1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23728" y="4775894"/>
            <a:ext cx="68961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Šrafovaná šipka doprava 17"/>
          <p:cNvSpPr/>
          <p:nvPr/>
        </p:nvSpPr>
        <p:spPr>
          <a:xfrm rot="5400000">
            <a:off x="4139952" y="3969060"/>
            <a:ext cx="576064" cy="504056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7393" y="435738"/>
            <a:ext cx="2134322" cy="3882733"/>
          </a:xfrm>
          <a:prstGeom prst="rect">
            <a:avLst/>
          </a:prstGeom>
        </p:spPr>
      </p:pic>
      <p:sp>
        <p:nvSpPr>
          <p:cNvPr id="12" name="Šrafovaná šipka doprava 11"/>
          <p:cNvSpPr/>
          <p:nvPr/>
        </p:nvSpPr>
        <p:spPr>
          <a:xfrm rot="18518701">
            <a:off x="2212603" y="3029480"/>
            <a:ext cx="1329413" cy="360040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Types.Constants</a:t>
            </a:r>
            <a:endParaRPr lang="cs-CZ" dirty="0"/>
          </a:p>
        </p:txBody>
      </p:sp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99792" y="1412776"/>
            <a:ext cx="6276975" cy="4543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0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1124744"/>
            <a:ext cx="2085975" cy="3143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Šrafovaná šipka doprava 11"/>
          <p:cNvSpPr/>
          <p:nvPr/>
        </p:nvSpPr>
        <p:spPr>
          <a:xfrm>
            <a:off x="2411760" y="3861048"/>
            <a:ext cx="576064" cy="288032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3" name="Šrafovaná šipka doprava 12"/>
          <p:cNvSpPr/>
          <p:nvPr/>
        </p:nvSpPr>
        <p:spPr>
          <a:xfrm rot="5400000">
            <a:off x="3599892" y="5409220"/>
            <a:ext cx="1080120" cy="432048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pic>
        <p:nvPicPr>
          <p:cNvPr id="3081" name="Picture 9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27584" y="6197302"/>
            <a:ext cx="679132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en-US" dirty="0"/>
              <a:t>Connectors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990624" y="1221828"/>
            <a:ext cx="6707088" cy="5375524"/>
          </a:xfrm>
        </p:spPr>
        <p:txBody>
          <a:bodyPr>
            <a:normAutofit fontScale="77500" lnSpcReduction="20000"/>
          </a:bodyPr>
          <a:lstStyle/>
          <a:p>
            <a:pPr marL="0" indent="0" fontAlgn="t">
              <a:buNone/>
            </a:pPr>
            <a:r>
              <a:rPr lang="cs-CZ" b="1" dirty="0" err="1"/>
              <a:t>Chemical</a:t>
            </a:r>
            <a:r>
              <a:rPr lang="en-US" b="1" dirty="0"/>
              <a:t>Port </a:t>
            </a:r>
            <a:endParaRPr lang="cs-CZ" dirty="0"/>
          </a:p>
          <a:p>
            <a:pPr lvl="1" fontAlgn="t"/>
            <a:r>
              <a:rPr lang="cs-CZ" dirty="0" err="1"/>
              <a:t>molar</a:t>
            </a:r>
            <a:r>
              <a:rPr lang="cs-CZ" dirty="0"/>
              <a:t> </a:t>
            </a:r>
            <a:r>
              <a:rPr lang="cs-CZ" dirty="0" err="1"/>
              <a:t>concentration</a:t>
            </a:r>
            <a:r>
              <a:rPr lang="en-US" dirty="0"/>
              <a:t>,  </a:t>
            </a:r>
            <a:r>
              <a:rPr lang="cs-CZ" dirty="0" err="1"/>
              <a:t>molar</a:t>
            </a:r>
            <a:r>
              <a:rPr lang="cs-CZ" dirty="0"/>
              <a:t> </a:t>
            </a:r>
            <a:r>
              <a:rPr lang="cs-CZ" dirty="0" err="1"/>
              <a:t>flow</a:t>
            </a:r>
            <a:endParaRPr lang="en-US" dirty="0"/>
          </a:p>
          <a:p>
            <a:pPr lvl="1" fontAlgn="t">
              <a:buNone/>
            </a:pPr>
            <a:endParaRPr lang="cs-CZ" dirty="0"/>
          </a:p>
          <a:p>
            <a:pPr marL="0" indent="0">
              <a:buNone/>
            </a:pPr>
            <a:r>
              <a:rPr lang="en-US" b="1" dirty="0" err="1"/>
              <a:t>HydraulicPort</a:t>
            </a:r>
            <a:endParaRPr lang="en-US" dirty="0"/>
          </a:p>
          <a:p>
            <a:pPr lvl="1"/>
            <a:r>
              <a:rPr lang="en-US" dirty="0"/>
              <a:t>pressure, volumetric flow</a:t>
            </a:r>
          </a:p>
          <a:p>
            <a:pPr lvl="1">
              <a:buNone/>
            </a:pPr>
            <a:endParaRPr lang="en-US" dirty="0"/>
          </a:p>
          <a:p>
            <a:pPr marL="0" indent="0">
              <a:buNone/>
            </a:pPr>
            <a:r>
              <a:rPr lang="en-US" b="1" dirty="0" err="1"/>
              <a:t>ThermalPort</a:t>
            </a:r>
            <a:endParaRPr lang="en-US" dirty="0"/>
          </a:p>
          <a:p>
            <a:pPr lvl="1"/>
            <a:r>
              <a:rPr lang="en-US" dirty="0"/>
              <a:t>temperature, heat flow</a:t>
            </a:r>
          </a:p>
          <a:p>
            <a:pPr lvl="1"/>
            <a:endParaRPr lang="en-US" dirty="0"/>
          </a:p>
          <a:p>
            <a:pPr marL="0" indent="0">
              <a:buNone/>
            </a:pPr>
            <a:r>
              <a:rPr lang="en-US" b="1" dirty="0" err="1"/>
              <a:t>OsmoticPort</a:t>
            </a:r>
            <a:endParaRPr lang="en-US" dirty="0"/>
          </a:p>
          <a:p>
            <a:pPr lvl="1"/>
            <a:r>
              <a:rPr lang="en-US" dirty="0"/>
              <a:t>osmolarity, osmotic volumetric flow</a:t>
            </a:r>
          </a:p>
          <a:p>
            <a:endParaRPr lang="en-US" b="1" dirty="0"/>
          </a:p>
          <a:p>
            <a:pPr marL="0" indent="0">
              <a:buNone/>
            </a:pPr>
            <a:r>
              <a:rPr lang="en-US" b="1" dirty="0" err="1"/>
              <a:t>PopulationPort</a:t>
            </a:r>
            <a:endParaRPr lang="en-US" dirty="0"/>
          </a:p>
          <a:p>
            <a:pPr lvl="1"/>
            <a:r>
              <a:rPr lang="en-US" dirty="0"/>
              <a:t>size of population, change of population</a:t>
            </a:r>
          </a:p>
          <a:p>
            <a:pPr lvl="1"/>
            <a:endParaRPr lang="en-US" dirty="0"/>
          </a:p>
        </p:txBody>
      </p:sp>
      <p:pic>
        <p:nvPicPr>
          <p:cNvPr id="4101" name="Picture 5" descr="C:\Users\marek\Desktop\Modelica\Physiolibrary\Physiolibrary\Resources\Images\UserGuide\ChemicalPorts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3" y="1258325"/>
            <a:ext cx="905637" cy="432048"/>
          </a:xfrm>
          <a:prstGeom prst="rect">
            <a:avLst/>
          </a:prstGeom>
          <a:noFill/>
        </p:spPr>
      </p:pic>
      <p:pic>
        <p:nvPicPr>
          <p:cNvPr id="4102" name="Picture 6" descr="C:\Users\marek\Desktop\Modelica\Physiolibrary\Physiolibrary\Resources\Images\UserGuide\OsmoticPorts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7584" y="4312568"/>
            <a:ext cx="936103" cy="446582"/>
          </a:xfrm>
          <a:prstGeom prst="rect">
            <a:avLst/>
          </a:prstGeom>
          <a:noFill/>
        </p:spPr>
      </p:pic>
      <p:pic>
        <p:nvPicPr>
          <p:cNvPr id="4103" name="Picture 7" descr="C:\Users\marek\Desktop\Modelica\Physiolibrary\Physiolibrary\Resources\Images\UserGuide\HydraulicPorts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27583" y="2245205"/>
            <a:ext cx="1023153" cy="504056"/>
          </a:xfrm>
          <a:prstGeom prst="rect">
            <a:avLst/>
          </a:prstGeom>
          <a:noFill/>
        </p:spPr>
      </p:pic>
      <p:pic>
        <p:nvPicPr>
          <p:cNvPr id="4104" name="Picture 8" descr="C:\Users\marek\Desktop\Modelica\Physiolibrary\Physiolibrary\Resources\Images\UserGuide\ThermalPorts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27583" y="3304456"/>
            <a:ext cx="936104" cy="446583"/>
          </a:xfrm>
          <a:prstGeom prst="rect">
            <a:avLst/>
          </a:prstGeom>
          <a:noFill/>
        </p:spPr>
      </p:pic>
      <p:pic>
        <p:nvPicPr>
          <p:cNvPr id="5" name="Obrázek 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3" y="5464696"/>
            <a:ext cx="936104" cy="443418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2367" y="533594"/>
            <a:ext cx="2249871" cy="5692174"/>
          </a:xfrm>
          <a:prstGeom prst="rect">
            <a:avLst/>
          </a:prstGeom>
        </p:spPr>
      </p:pic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339752" y="274638"/>
            <a:ext cx="6347048" cy="1143000"/>
          </a:xfrm>
        </p:spPr>
        <p:txBody>
          <a:bodyPr/>
          <a:lstStyle/>
          <a:p>
            <a:r>
              <a:rPr lang="en-US" dirty="0"/>
              <a:t>Chemical</a:t>
            </a:r>
            <a:endParaRPr lang="cs-CZ" dirty="0"/>
          </a:p>
        </p:txBody>
      </p:sp>
      <p:pic>
        <p:nvPicPr>
          <p:cNvPr id="6150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23928" y="4979471"/>
            <a:ext cx="3400425" cy="113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1" name="Picture 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68315" y="2183532"/>
            <a:ext cx="4295775" cy="206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Šrafovaná šipka doprava 9"/>
          <p:cNvSpPr/>
          <p:nvPr/>
        </p:nvSpPr>
        <p:spPr>
          <a:xfrm>
            <a:off x="2472238" y="5402192"/>
            <a:ext cx="1224136" cy="288032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2" name="Šrafovaná šipka doprava 11"/>
          <p:cNvSpPr/>
          <p:nvPr/>
        </p:nvSpPr>
        <p:spPr>
          <a:xfrm rot="522209">
            <a:off x="2596434" y="1789524"/>
            <a:ext cx="4914222" cy="166500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4" name="Šrafovaná šipka doprava 13"/>
          <p:cNvSpPr/>
          <p:nvPr/>
        </p:nvSpPr>
        <p:spPr>
          <a:xfrm rot="1573652">
            <a:off x="2486142" y="2419331"/>
            <a:ext cx="3390709" cy="175804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81" name="Picture 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96336" y="1432570"/>
            <a:ext cx="1257300" cy="1276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CONDITIONAL INPUTS</a:t>
            </a:r>
            <a:endParaRPr lang="cs-CZ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72941" y="1490861"/>
            <a:ext cx="1743075" cy="1362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5157" y="1556792"/>
            <a:ext cx="2438400" cy="72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6" name="Picture 8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44008" y="1556792"/>
            <a:ext cx="2647950" cy="733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Šrafovaná šipka doprava 10"/>
          <p:cNvSpPr/>
          <p:nvPr/>
        </p:nvSpPr>
        <p:spPr>
          <a:xfrm>
            <a:off x="2684909" y="1772816"/>
            <a:ext cx="576064" cy="432048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pic>
        <p:nvPicPr>
          <p:cNvPr id="7177" name="Picture 9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23528" y="3509392"/>
            <a:ext cx="3705225" cy="160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Šrafovaná šipka doprava 13"/>
          <p:cNvSpPr/>
          <p:nvPr/>
        </p:nvSpPr>
        <p:spPr>
          <a:xfrm>
            <a:off x="7020272" y="1772816"/>
            <a:ext cx="576064" cy="432048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pic>
        <p:nvPicPr>
          <p:cNvPr id="7178" name="Picture 10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716016" y="3501008"/>
            <a:ext cx="3676650" cy="176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9" name="Picture 11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076056" y="5445224"/>
            <a:ext cx="2362200" cy="77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80" name="Picture 12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547664" y="5805264"/>
            <a:ext cx="19431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Šrafovaná šipka doprava 17"/>
          <p:cNvSpPr/>
          <p:nvPr/>
        </p:nvSpPr>
        <p:spPr>
          <a:xfrm rot="5400000">
            <a:off x="2195736" y="5229200"/>
            <a:ext cx="576064" cy="432048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9" name="Šrafovaná šipka doprava 18"/>
          <p:cNvSpPr/>
          <p:nvPr/>
        </p:nvSpPr>
        <p:spPr>
          <a:xfrm rot="5400000">
            <a:off x="6624228" y="5193196"/>
            <a:ext cx="504056" cy="432048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cxnSp>
        <p:nvCxnSpPr>
          <p:cNvPr id="22" name="Přímá spojovací čára 21"/>
          <p:cNvCxnSpPr/>
          <p:nvPr/>
        </p:nvCxnSpPr>
        <p:spPr>
          <a:xfrm>
            <a:off x="251520" y="3068960"/>
            <a:ext cx="871296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Šrafovaná šipka doprava 22"/>
          <p:cNvSpPr/>
          <p:nvPr/>
        </p:nvSpPr>
        <p:spPr>
          <a:xfrm rot="18023328">
            <a:off x="6835589" y="4402446"/>
            <a:ext cx="464368" cy="285358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cs-CZ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1248</TotalTime>
  <Words>84</Words>
  <Application>Microsoft Office PowerPoint</Application>
  <PresentationFormat>On-screen Show (4:3)</PresentationFormat>
  <Paragraphs>36</Paragraphs>
  <Slides>20</Slides>
  <Notes>0</Notes>
  <HiddenSlides>1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3" baseType="lpstr">
      <vt:lpstr>Arial</vt:lpstr>
      <vt:lpstr>Calibri</vt:lpstr>
      <vt:lpstr>Motiv sady Office</vt:lpstr>
      <vt:lpstr>Physiolibrary 2.3</vt:lpstr>
      <vt:lpstr>Physiolibrary Structure</vt:lpstr>
      <vt:lpstr>Icons</vt:lpstr>
      <vt:lpstr>Blocks.Factors</vt:lpstr>
      <vt:lpstr>Types</vt:lpstr>
      <vt:lpstr>Types.Constants</vt:lpstr>
      <vt:lpstr>Connectors</vt:lpstr>
      <vt:lpstr>Chemical</vt:lpstr>
      <vt:lpstr>CONDITIONAL INPUTS</vt:lpstr>
      <vt:lpstr>Chemical Reaction</vt:lpstr>
      <vt:lpstr>Chemical Reaction</vt:lpstr>
      <vt:lpstr>Chemical Reaction</vt:lpstr>
      <vt:lpstr>ARRAY INPUTS</vt:lpstr>
      <vt:lpstr>STEADY STATES</vt:lpstr>
      <vt:lpstr>Hydraulic</vt:lpstr>
      <vt:lpstr>Osmotic</vt:lpstr>
      <vt:lpstr>Population</vt:lpstr>
      <vt:lpstr>Thermal</vt:lpstr>
      <vt:lpstr>PowerPoint Presentation</vt:lpstr>
      <vt:lpstr>Thank you for your attention!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Physiolibrary 2.1</dc:title>
  <dc:creator>marek</dc:creator>
  <cp:lastModifiedBy>Marek Mateják</cp:lastModifiedBy>
  <cp:revision>85</cp:revision>
  <dcterms:created xsi:type="dcterms:W3CDTF">2014-03-05T12:16:48Z</dcterms:created>
  <dcterms:modified xsi:type="dcterms:W3CDTF">2017-10-22T16:13:42Z</dcterms:modified>
</cp:coreProperties>
</file>